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UNZ31VtSKAZrXIc0c49npH6l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8"/>
    <p:restoredTop sz="94553"/>
  </p:normalViewPr>
  <p:slideViewPr>
    <p:cSldViewPr snapToGrid="0">
      <p:cViewPr varScale="1">
        <p:scale>
          <a:sx n="82" d="100"/>
          <a:sy n="82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373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691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88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F4DENWd_ts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ho.nascom.nasa.gov/hotshots/2006_03_29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shingtonpost.com/blogs/capital-weather-gang/post/partial-lunar-eclipse-in-the-pacific-takes-a-bite-out-of-the-moon-photos/2012/06/04/gJQAqcwQDV_blog.html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uG2osTmvdB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G68A_Qaxq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6: Science from Eclipses</a:t>
            </a:r>
            <a:endParaRPr/>
          </a:p>
        </p:txBody>
      </p:sp>
      <p:pic>
        <p:nvPicPr>
          <p:cNvPr id="97" name="Google Shape;9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87500"/>
            <a:ext cx="4572000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5334000" y="5334000"/>
            <a:ext cx="2378340" cy="13234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Mar. 9, 1997 Eclipse, NE Asia, photo by Glenn Schneider</a:t>
            </a:r>
            <a:endParaRPr dirty="0"/>
          </a:p>
        </p:txBody>
      </p:sp>
      <p:sp>
        <p:nvSpPr>
          <p:cNvPr id="99" name="Google Shape;99;p1"/>
          <p:cNvSpPr txBox="1"/>
          <p:nvPr/>
        </p:nvSpPr>
        <p:spPr>
          <a:xfrm>
            <a:off x="5410200" y="1905000"/>
            <a:ext cx="3275013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past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current eclipses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457988" y="4001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III-An Eclipse: </a:t>
            </a:r>
            <a:r>
              <a:rPr lang="en-US" i="1" dirty="0"/>
              <a:t>Chance to Test General Relativity</a:t>
            </a:r>
            <a:endParaRPr dirty="0"/>
          </a:p>
        </p:txBody>
      </p:sp>
      <p:pic>
        <p:nvPicPr>
          <p:cNvPr id="183" name="Google Shape;18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52600"/>
            <a:ext cx="8337415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5865813" y="58674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 Pogge, Ohio State U</a:t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608806" y="3111837"/>
            <a:ext cx="39624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Einstein </a:t>
            </a:r>
            <a:r>
              <a:rPr lang="en-US" sz="2000" i="1" u="sng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1911</a:t>
            </a: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: predicted deflection </a:t>
            </a:r>
            <a:r>
              <a:rPr lang="en-US" sz="2400" b="1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0.83 arcsec </a:t>
            </a: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on limb (edge) of Sun</a:t>
            </a:r>
            <a:endParaRPr dirty="0"/>
          </a:p>
        </p:txBody>
      </p:sp>
      <p:sp>
        <p:nvSpPr>
          <p:cNvPr id="186" name="Google Shape;186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6CF91-5EE4-0B49-9CF1-2F8714491782}"/>
              </a:ext>
            </a:extLst>
          </p:cNvPr>
          <p:cNvSpPr txBox="1"/>
          <p:nvPr/>
        </p:nvSpPr>
        <p:spPr>
          <a:xfrm>
            <a:off x="457200" y="4760952"/>
            <a:ext cx="79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Earth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39D-E72F-E545-8606-3E7A0E91FAE3}"/>
              </a:ext>
            </a:extLst>
          </p:cNvPr>
          <p:cNvSpPr txBox="1"/>
          <p:nvPr/>
        </p:nvSpPr>
        <p:spPr>
          <a:xfrm>
            <a:off x="7833917" y="4127500"/>
            <a:ext cx="9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Star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EF4A87-BF9C-4747-8F11-E97487B3F57D}"/>
              </a:ext>
            </a:extLst>
          </p:cNvPr>
          <p:cNvSpPr/>
          <p:nvPr/>
        </p:nvSpPr>
        <p:spPr>
          <a:xfrm rot="2170767">
            <a:off x="6398192" y="3769807"/>
            <a:ext cx="691017" cy="61294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9752F-4A81-794A-8573-716B4925B869}"/>
              </a:ext>
            </a:extLst>
          </p:cNvPr>
          <p:cNvSpPr txBox="1"/>
          <p:nvPr/>
        </p:nvSpPr>
        <p:spPr>
          <a:xfrm>
            <a:off x="7115460" y="3718409"/>
            <a:ext cx="71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0.83 arcsec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F6B9-B0D4-2741-831C-D4A584CA5AD0}"/>
              </a:ext>
            </a:extLst>
          </p:cNvPr>
          <p:cNvSpPr txBox="1"/>
          <p:nvPr/>
        </p:nvSpPr>
        <p:spPr>
          <a:xfrm>
            <a:off x="6014099" y="4327555"/>
            <a:ext cx="9921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Angle like thickness of a hair at 30 yds (27m)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448739" y="298113"/>
            <a:ext cx="70272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try: Oct 10, 1912 - Brazil</a:t>
            </a:r>
            <a:endParaRPr dirty="0"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40525" y="1731512"/>
            <a:ext cx="7424646" cy="47778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Oct 1911, 26 year old </a:t>
            </a:r>
            <a:r>
              <a:rPr lang="en-US" sz="2800" dirty="0">
                <a:solidFill>
                  <a:srgbClr val="7030A0"/>
                </a:solidFill>
              </a:rPr>
              <a:t>Erwin Finlay-Freundlich</a:t>
            </a:r>
            <a:r>
              <a:rPr lang="en-US" sz="2800" dirty="0"/>
              <a:t> (Germany) asked </a:t>
            </a:r>
            <a:r>
              <a:rPr lang="en-US" sz="2800" dirty="0">
                <a:solidFill>
                  <a:srgbClr val="7030A0"/>
                </a:solidFill>
              </a:rPr>
              <a:t>Charles Perrine</a:t>
            </a:r>
            <a:r>
              <a:rPr lang="en-US" sz="2800" dirty="0"/>
              <a:t> (American; Dir. Argentine Nat’l Obs.) to photograph light deflection</a:t>
            </a:r>
            <a:endParaRPr dirty="0"/>
          </a:p>
          <a:p>
            <a:pPr marL="798513" lvl="1" indent="-341313">
              <a:spcBef>
                <a:spcPts val="800"/>
              </a:spcBef>
              <a:buSzPts val="2800"/>
              <a:buChar char="•"/>
            </a:pPr>
            <a:r>
              <a:rPr lang="en-US" dirty="0">
                <a:solidFill>
                  <a:srgbClr val="7030A0"/>
                </a:solidFill>
              </a:rPr>
              <a:t>W.W. Campbell </a:t>
            </a:r>
            <a:r>
              <a:rPr lang="en-US" dirty="0"/>
              <a:t>(USA, Dir. Lick Obs., CA) loaned special camera lenses</a:t>
            </a:r>
            <a:endParaRPr sz="3200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>
                <a:solidFill>
                  <a:srgbClr val="00B0F0"/>
                </a:solidFill>
              </a:rPr>
              <a:t>Torrential rain!</a:t>
            </a:r>
            <a:endParaRPr dirty="0"/>
          </a:p>
          <a:p>
            <a:pPr marL="798513" lvl="1" indent="-341313">
              <a:spcBef>
                <a:spcPts val="800"/>
              </a:spcBef>
              <a:buSzPts val="2800"/>
              <a:buChar char="•"/>
            </a:pPr>
            <a:r>
              <a:rPr lang="en-US" i="1" dirty="0">
                <a:solidFill>
                  <a:schemeClr val="tx1"/>
                </a:solidFill>
              </a:rPr>
              <a:t>29 year old </a:t>
            </a:r>
            <a:r>
              <a:rPr lang="en-US" i="1" dirty="0">
                <a:solidFill>
                  <a:srgbClr val="7030A0"/>
                </a:solidFill>
              </a:rPr>
              <a:t>Arthur Eddington </a:t>
            </a:r>
            <a:r>
              <a:rPr lang="en-US" i="1" dirty="0"/>
              <a:t>(UK) saw </a:t>
            </a:r>
            <a:r>
              <a:rPr lang="en-US" i="1" dirty="0">
                <a:solidFill>
                  <a:srgbClr val="7030A0"/>
                </a:solidFill>
              </a:rPr>
              <a:t>Perrine</a:t>
            </a:r>
            <a:r>
              <a:rPr lang="en-US" i="1" dirty="0"/>
              <a:t> in Brazil, may have discussed light deflection</a:t>
            </a:r>
            <a:endParaRPr sz="3200" i="1" dirty="0"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9201" y="596305"/>
            <a:ext cx="13970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7467601" y="2617722"/>
            <a:ext cx="15240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Erwin Finlay-Freundlich (1885-1964)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6134" y="3789209"/>
            <a:ext cx="1405467" cy="17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7594602" y="5586072"/>
            <a:ext cx="150102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Charles Perrine (1867-1951)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try: Aug 21, 1914 - Crimea</a:t>
            </a:r>
            <a:endParaRPr dirty="0"/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6095999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3 expeditions, from Argentina, Germany, US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World War I started Aug 1</a:t>
            </a:r>
            <a:endParaRPr dirty="0"/>
          </a:p>
          <a:p>
            <a:pPr marL="798513" lvl="1" indent="-341313">
              <a:spcBef>
                <a:spcPts val="800"/>
              </a:spcBef>
              <a:buSzPts val="3200"/>
              <a:buChar char="•"/>
            </a:pPr>
            <a:r>
              <a:rPr lang="en-US" dirty="0"/>
              <a:t>German astronomers forced to return home or were taken prisoner – </a:t>
            </a:r>
            <a:r>
              <a:rPr lang="en-US" i="1" dirty="0"/>
              <a:t>including Freundlich (quickly exchanged)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Clouds</a:t>
            </a:r>
            <a:r>
              <a:rPr lang="en-US" b="1" i="1" dirty="0">
                <a:solidFill>
                  <a:srgbClr val="0070C0"/>
                </a:solidFill>
              </a:rPr>
              <a:t> prevented other observations</a:t>
            </a:r>
            <a:endParaRPr dirty="0"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831" y="3962399"/>
            <a:ext cx="2281382" cy="16952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6324600" y="5657671"/>
            <a:ext cx="23606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1914 eclipse, Filmarkivet: Solfoermoerkelse 1914</a:t>
            </a:r>
            <a:endParaRPr/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136" y="2209800"/>
            <a:ext cx="2677413" cy="142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6324600" y="2209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Verdun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028" y="1143000"/>
            <a:ext cx="760606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28601" y="128588"/>
            <a:ext cx="8382000" cy="1166812"/>
          </a:xfrm>
          <a:prstGeom prst="rect">
            <a:avLst/>
          </a:prstGeom>
          <a:solidFill>
            <a:srgbClr val="9DEBEB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Einstein </a:t>
            </a:r>
            <a:r>
              <a:rPr lang="en-US" sz="2400" b="1" u="sng" dirty="0">
                <a:solidFill>
                  <a:srgbClr val="7030A0"/>
                </a:solidFill>
              </a:rPr>
              <a:t>1915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corrected</a:t>
            </a:r>
            <a:r>
              <a:rPr lang="en-US" sz="2400" dirty="0"/>
              <a:t> calculation to </a:t>
            </a:r>
            <a:r>
              <a:rPr lang="en-US" sz="2400" b="1" u="sng" dirty="0">
                <a:solidFill>
                  <a:srgbClr val="7030A0"/>
                </a:solidFill>
              </a:rPr>
              <a:t>1.75</a:t>
            </a:r>
            <a:r>
              <a:rPr lang="en-US" sz="2400" dirty="0"/>
              <a:t> arcsec deflection at limb of Sun – so earlier rain/clouds would have proven him wrong!</a:t>
            </a:r>
            <a:endParaRPr dirty="0"/>
          </a:p>
        </p:txBody>
      </p:sp>
      <p:sp>
        <p:nvSpPr>
          <p:cNvPr id="215" name="Google Shape;215;p13"/>
          <p:cNvSpPr txBox="1"/>
          <p:nvPr/>
        </p:nvSpPr>
        <p:spPr>
          <a:xfrm rot="5400000">
            <a:off x="6375750" y="3421650"/>
            <a:ext cx="4808400" cy="4617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8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457200" y="62443"/>
            <a:ext cx="8228013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Try: June 8, 1918</a:t>
            </a:r>
            <a:endParaRPr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52400" y="1701800"/>
            <a:ext cx="5029200" cy="459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 dirty="0"/>
              <a:t>Last US coast-to-coast Eclipse before 2017</a:t>
            </a:r>
            <a:endParaRPr i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US Naval Observatory sent team to Baker City OR </a:t>
            </a:r>
            <a:r>
              <a:rPr lang="en-US" sz="2800" dirty="0">
                <a:solidFill>
                  <a:srgbClr val="FF0000"/>
                </a:solidFill>
              </a:rPr>
              <a:t>(got $3500 from Congress = $71,000 in 2023)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Preparations began 1917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Got railway discounts!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Another location also foiled – </a:t>
            </a:r>
            <a:r>
              <a:rPr lang="en-US" sz="2800" i="1" dirty="0"/>
              <a:t>lacked proper equipment</a:t>
            </a:r>
            <a:endParaRPr dirty="0"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600200"/>
            <a:ext cx="320085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638800" y="4000500"/>
            <a:ext cx="320085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Painting by Howard Russell Butler, 1918 eclipse</a:t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5638800" y="4786531"/>
            <a:ext cx="3200850" cy="1569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Thin clouds – enough to block stars!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152400" y="27996"/>
            <a:ext cx="8532813" cy="10598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Try: May 29, 1919</a:t>
            </a:r>
            <a:endParaRPr dirty="0"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12297" y="1087864"/>
            <a:ext cx="4794159" cy="56510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 dirty="0"/>
              <a:t>British team</a:t>
            </a:r>
            <a:r>
              <a:rPr lang="en-US" dirty="0"/>
              <a:t>: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Sir Frank W Dyson </a:t>
            </a:r>
            <a:r>
              <a:rPr lang="en-US" dirty="0"/>
              <a:t>(UK) proposed/directed eclipse expedition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Arthur Eddington </a:t>
            </a:r>
            <a:r>
              <a:rPr lang="en-US" dirty="0"/>
              <a:t>went to Principe, took classic photo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Satisfied exemption from UK draft (Quaker)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Andrew </a:t>
            </a:r>
            <a:r>
              <a:rPr lang="en-US" i="1" dirty="0" err="1">
                <a:solidFill>
                  <a:srgbClr val="0070C0"/>
                </a:solidFill>
              </a:rPr>
              <a:t>Crommelin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went to </a:t>
            </a:r>
            <a:r>
              <a:rPr lang="en-US" dirty="0" err="1"/>
              <a:t>Sobral</a:t>
            </a:r>
            <a:r>
              <a:rPr lang="en-US" dirty="0"/>
              <a:t>, Brazil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 also made good measurements</a:t>
            </a:r>
            <a:endParaRPr dirty="0"/>
          </a:p>
        </p:txBody>
      </p:sp>
      <p:sp>
        <p:nvSpPr>
          <p:cNvPr id="232" name="Google Shape;232;p15"/>
          <p:cNvSpPr txBox="1"/>
          <p:nvPr/>
        </p:nvSpPr>
        <p:spPr>
          <a:xfrm>
            <a:off x="6400800" y="5410200"/>
            <a:ext cx="1751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118" y="1206990"/>
            <a:ext cx="1138187" cy="159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7723665" y="2941338"/>
            <a:ext cx="1104446" cy="1077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Arthur Eddington (1882-1944)</a:t>
            </a:r>
            <a:endParaRPr dirty="0"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679" y="4245478"/>
            <a:ext cx="1787627" cy="217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6633052" y="5474455"/>
            <a:ext cx="1090613" cy="3786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7203" y="1199220"/>
            <a:ext cx="1157262" cy="12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6091964" y="2542441"/>
            <a:ext cx="1367915" cy="830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Andrew C.C. </a:t>
            </a:r>
            <a:r>
              <a:rPr lang="en-US" sz="1600" i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Crommelin</a:t>
            </a: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(1865-1939)</a:t>
            </a:r>
            <a:endParaRPr dirty="0"/>
          </a:p>
        </p:txBody>
      </p:sp>
      <p:sp>
        <p:nvSpPr>
          <p:cNvPr id="239" name="Google Shape;239;p15"/>
          <p:cNvSpPr txBox="1"/>
          <p:nvPr/>
        </p:nvSpPr>
        <p:spPr>
          <a:xfrm>
            <a:off x="5242586" y="4572000"/>
            <a:ext cx="1158214" cy="1631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1919 eclipse – NOVA PBS</a:t>
            </a:r>
            <a:endParaRPr dirty="0"/>
          </a:p>
        </p:txBody>
      </p:sp>
      <p:sp>
        <p:nvSpPr>
          <p:cNvPr id="240" name="Google Shape;240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F861D-6303-8349-85CD-37C80DDD2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757" y="1289642"/>
            <a:ext cx="1044969" cy="1434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7F20F-0AEA-5E44-9B2F-6E710E57768A}"/>
              </a:ext>
            </a:extLst>
          </p:cNvPr>
          <p:cNvSpPr txBox="1"/>
          <p:nvPr/>
        </p:nvSpPr>
        <p:spPr>
          <a:xfrm>
            <a:off x="4870071" y="2818186"/>
            <a:ext cx="1202857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Sir Frank W Dyson (1868-1939), Lib. of Congress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13595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Scan, </a:t>
            </a:r>
            <a:r>
              <a:rPr lang="en-US" dirty="0" err="1"/>
              <a:t>Landessternwarte</a:t>
            </a:r>
            <a:r>
              <a:rPr lang="en-US" dirty="0"/>
              <a:t>, Heidelberg</a:t>
            </a:r>
            <a:endParaRPr dirty="0"/>
          </a:p>
        </p:txBody>
      </p:sp>
      <p:pic>
        <p:nvPicPr>
          <p:cNvPr id="246" name="Google Shape;24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359514"/>
            <a:ext cx="9215340" cy="549848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88492" y="5580965"/>
            <a:ext cx="2895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 Eddington expedition, Sun in front of Hyades cluster (in Taurus)</a:t>
            </a:r>
            <a:endParaRPr/>
          </a:p>
        </p:txBody>
      </p:sp>
      <p:cxnSp>
        <p:nvCxnSpPr>
          <p:cNvPr id="248" name="Google Shape;248;p16"/>
          <p:cNvCxnSpPr/>
          <p:nvPr/>
        </p:nvCxnSpPr>
        <p:spPr>
          <a:xfrm rot="10800000">
            <a:off x="914400" y="37338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16"/>
          <p:cNvCxnSpPr/>
          <p:nvPr/>
        </p:nvCxnSpPr>
        <p:spPr>
          <a:xfrm rot="10800000">
            <a:off x="5562600" y="5580965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16"/>
          <p:cNvCxnSpPr/>
          <p:nvPr/>
        </p:nvCxnSpPr>
        <p:spPr>
          <a:xfrm rot="10800000">
            <a:off x="5867400" y="57912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16"/>
          <p:cNvCxnSpPr/>
          <p:nvPr/>
        </p:nvCxnSpPr>
        <p:spPr>
          <a:xfrm rot="10800000">
            <a:off x="5545667" y="22860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16"/>
          <p:cNvCxnSpPr/>
          <p:nvPr/>
        </p:nvCxnSpPr>
        <p:spPr>
          <a:xfrm>
            <a:off x="7924800" y="54567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6"/>
          <p:cNvCxnSpPr/>
          <p:nvPr/>
        </p:nvCxnSpPr>
        <p:spPr>
          <a:xfrm>
            <a:off x="8686800" y="51392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16"/>
          <p:cNvSpPr txBox="1"/>
          <p:nvPr/>
        </p:nvSpPr>
        <p:spPr>
          <a:xfrm>
            <a:off x="5769000" y="1433225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133248" y="277400"/>
            <a:ext cx="5124600" cy="15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Relativity Confirmed:  global news!</a:t>
            </a:r>
            <a:endParaRPr dirty="0"/>
          </a:p>
        </p:txBody>
      </p:sp>
      <p:pic>
        <p:nvPicPr>
          <p:cNvPr id="260" name="Google Shape;26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249" y="2381250"/>
            <a:ext cx="4972152" cy="40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0"/>
            <a:ext cx="3521147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133247" y="1699884"/>
            <a:ext cx="2000354" cy="646331"/>
          </a:xfrm>
          <a:prstGeom prst="rect">
            <a:avLst/>
          </a:prstGeom>
          <a:solidFill>
            <a:srgbClr val="D5D5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Nov 10, 1919</a:t>
            </a:r>
            <a:endParaRPr/>
          </a:p>
        </p:txBody>
      </p:sp>
      <p:sp>
        <p:nvSpPr>
          <p:cNvPr id="263" name="Google Shape;263;p17"/>
          <p:cNvSpPr txBox="1"/>
          <p:nvPr/>
        </p:nvSpPr>
        <p:spPr>
          <a:xfrm>
            <a:off x="2362200" y="1699884"/>
            <a:ext cx="2895601" cy="646331"/>
          </a:xfrm>
          <a:prstGeom prst="rect">
            <a:avLst/>
          </a:prstGeom>
          <a:solidFill>
            <a:srgbClr val="EEC5B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Illustrated London News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Nov. 22, 1919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486399" y="2471143"/>
            <a:ext cx="3521147" cy="830997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Crommelin expedition observing set-up, Sobral, Brazil,  May 29, 1919 (Image: Getty)</a:t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502508" y="3225042"/>
            <a:ext cx="1317733" cy="16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5401239" y="3702131"/>
            <a:ext cx="1845733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7"/>
          <p:cNvCxnSpPr/>
          <p:nvPr/>
        </p:nvCxnSpPr>
        <p:spPr>
          <a:xfrm>
            <a:off x="7240046" y="3702131"/>
            <a:ext cx="921328" cy="388715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 rot="10800000" flipH="1">
            <a:off x="7082145" y="4490837"/>
            <a:ext cx="921328" cy="223079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/>
          <p:nvPr/>
        </p:nvSpPr>
        <p:spPr>
          <a:xfrm>
            <a:off x="5257801" y="4790399"/>
            <a:ext cx="3749745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Star positions slightly changed by sun’s gravity, confirming Einstein’s theory of general relativity.  </a:t>
            </a:r>
            <a:r>
              <a:rPr lang="en-US" sz="1800" i="1" dirty="0" err="1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Deflec-tion</a:t>
            </a: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 is 1.75 arcseconds – a grain of salt 90 feet away.  </a:t>
            </a:r>
            <a:r>
              <a:rPr lang="en-US" sz="1800" i="1" dirty="0">
                <a:solidFill>
                  <a:srgbClr val="191966"/>
                </a:solidFill>
              </a:rPr>
              <a:t>P</a:t>
            </a: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hoto by Arthur Eddington, 1919 eclipse, Cape Verde Islands</a:t>
            </a:r>
            <a:endParaRPr dirty="0"/>
          </a:p>
        </p:txBody>
      </p:sp>
      <p:sp>
        <p:nvSpPr>
          <p:cNvPr id="270" name="Google Shape;27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381788" y="502401"/>
            <a:ext cx="8380500" cy="109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IV – Historical Eclipses:  Earth’s Rotation, Moon’s Orbit History, Changes to Corona</a:t>
            </a:r>
            <a:endParaRPr dirty="0"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457200" y="1695225"/>
            <a:ext cx="6934200" cy="516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Eclipses depend on Earth’s and Moon’s </a:t>
            </a:r>
            <a:r>
              <a:rPr lang="en-US" sz="2400" b="1" i="1" dirty="0"/>
              <a:t>ORBITS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 dirty="0"/>
              <a:t>Which day</a:t>
            </a:r>
            <a:r>
              <a:rPr lang="en-US" sz="2400" dirty="0"/>
              <a:t> they occur depends 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1) EARTH’S ROTATION (slows down from Moon’s tides; changes with surface ice distribution + earthquakes)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2) MOON’S ORBIT (reasonably well known)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Knowing the </a:t>
            </a:r>
            <a:r>
              <a:rPr lang="en-US" sz="2400" u="sng" dirty="0">
                <a:solidFill>
                  <a:srgbClr val="0070C0"/>
                </a:solidFill>
              </a:rPr>
              <a:t>date/time</a:t>
            </a:r>
            <a:r>
              <a:rPr lang="en-US" sz="2400" dirty="0">
                <a:solidFill>
                  <a:srgbClr val="0070C0"/>
                </a:solidFill>
              </a:rPr>
              <a:t> of eclipses in the past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</a:rPr>
              <a:t> helps us </a:t>
            </a:r>
            <a:r>
              <a:rPr lang="en-US" sz="2000" i="1" u="sng" dirty="0">
                <a:solidFill>
                  <a:schemeClr val="tx1"/>
                </a:solidFill>
              </a:rPr>
              <a:t>track Earth’s rotation</a:t>
            </a:r>
            <a:r>
              <a:rPr lang="en-US" sz="2000" i="1" dirty="0">
                <a:solidFill>
                  <a:srgbClr val="0070C0"/>
                </a:solidFill>
              </a:rPr>
              <a:t> over centuries or millennia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 dirty="0">
                <a:solidFill>
                  <a:srgbClr val="7030A0"/>
                </a:solidFill>
              </a:rPr>
              <a:t>Changes in Sun’s corona</a:t>
            </a:r>
            <a:r>
              <a:rPr lang="en-US" sz="2400" i="1" dirty="0">
                <a:solidFill>
                  <a:srgbClr val="7030A0"/>
                </a:solidFill>
              </a:rPr>
              <a:t> (especially with respect to sunspot activity) noted in historical descriptions</a:t>
            </a:r>
            <a:endParaRPr sz="2400" i="1" dirty="0">
              <a:solidFill>
                <a:srgbClr val="7030A0"/>
              </a:solidFill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6111" y="1695225"/>
            <a:ext cx="259789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163" y="3775654"/>
            <a:ext cx="1784777" cy="176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7359223" y="5545045"/>
            <a:ext cx="1602659" cy="1200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Glenn Schneider, Mar 9, 1997 eclipse</a:t>
            </a:r>
            <a:endParaRPr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Change in Earth’s Rotation, 200-800 AD</a:t>
            </a:r>
            <a:endParaRPr dirty="0"/>
          </a:p>
        </p:txBody>
      </p:sp>
      <p:pic>
        <p:nvPicPr>
          <p:cNvPr id="286" name="Google Shape;28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2977" y="1397004"/>
            <a:ext cx="6598046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1981200" y="5741432"/>
            <a:ext cx="51816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Hayakawa et al. 2022,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Astron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Pacific, 134, 094401, from Byzantine records of 5 eclipses, 4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-7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centuries</a:t>
            </a:r>
            <a:endParaRPr dirty="0"/>
          </a:p>
        </p:txBody>
      </p:sp>
      <p:sp>
        <p:nvSpPr>
          <p:cNvPr id="288" name="Google Shape;288;p19"/>
          <p:cNvSpPr txBox="1"/>
          <p:nvPr/>
        </p:nvSpPr>
        <p:spPr>
          <a:xfrm rot="-5400000">
            <a:off x="-782709" y="2840109"/>
            <a:ext cx="30353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Variation in time by year (seconds)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229564" y="5244076"/>
            <a:ext cx="710902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Year (AD):     200       300           400            500          600          700</a:t>
            </a:r>
            <a:endParaRPr dirty="0"/>
          </a:p>
        </p:txBody>
      </p:sp>
      <p:sp>
        <p:nvSpPr>
          <p:cNvPr id="290" name="Google Shape;290;p19"/>
          <p:cNvSpPr txBox="1"/>
          <p:nvPr/>
        </p:nvSpPr>
        <p:spPr>
          <a:xfrm>
            <a:off x="1828800" y="1243564"/>
            <a:ext cx="13716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828800" y="4761986"/>
            <a:ext cx="125547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915400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6.1 Science from Past Eclipses</a:t>
            </a:r>
            <a:endParaRPr dirty="0"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94733" y="1515533"/>
            <a:ext cx="72390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Note: Earth is ONLY place in solar system where a moon JUST blocks sun’s disk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7030A0"/>
                </a:solidFill>
              </a:rPr>
              <a:t>Due to coincidence of Moon’s, Sun’s sizes + distances from Earth</a:t>
            </a:r>
            <a:endParaRPr dirty="0"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 dirty="0">
              <a:solidFill>
                <a:srgbClr val="7030A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 dirty="0">
                <a:solidFill>
                  <a:schemeClr val="dk1"/>
                </a:solidFill>
              </a:rPr>
              <a:t>Eclipses allow us to study Sun’s </a:t>
            </a:r>
            <a:r>
              <a:rPr lang="en-US" b="1" i="1" dirty="0">
                <a:solidFill>
                  <a:srgbClr val="7472E8"/>
                </a:solidFill>
              </a:rPr>
              <a:t>CORONA and PROMINENCES</a:t>
            </a:r>
            <a:r>
              <a:rPr lang="en-US" i="1" dirty="0">
                <a:solidFill>
                  <a:schemeClr val="dk1"/>
                </a:solidFill>
              </a:rPr>
              <a:t> in detail!</a:t>
            </a:r>
            <a:endParaRPr dirty="0"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602859" y="2464941"/>
            <a:ext cx="2901738" cy="162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7238999" y="4834045"/>
            <a:ext cx="1507878" cy="1200329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Chile, July 2, 2019, Washington Post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228600" y="26988"/>
            <a:ext cx="8686799" cy="1035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Summary: Historical Eclipse Science</a:t>
            </a:r>
            <a:endParaRPr dirty="0"/>
          </a:p>
        </p:txBody>
      </p:sp>
      <p:pic>
        <p:nvPicPr>
          <p:cNvPr id="298" name="Google Shape;29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143000"/>
            <a:ext cx="7154333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6096000" y="6019800"/>
            <a:ext cx="2201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plus other changes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5334000" y="1295400"/>
            <a:ext cx="2963333" cy="954107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SCIENCE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22, 1724: Corona is part of Sun, not Moon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6.2 Modern Eclipse Science</a:t>
            </a:r>
            <a:endParaRPr dirty="0"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5943600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Many solar observation satellites – but LIMITED in image and spectral resolution = detail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 u="sng" dirty="0">
                <a:solidFill>
                  <a:srgbClr val="7030A0"/>
                </a:solidFill>
              </a:rPr>
              <a:t>Ground-based equipment can be updated faster</a:t>
            </a:r>
            <a:r>
              <a:rPr lang="en-US" i="1" dirty="0">
                <a:solidFill>
                  <a:srgbClr val="7030A0"/>
                </a:solidFill>
              </a:rPr>
              <a:t> than satellites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Telescopes on ground can be bigger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>
                <a:solidFill>
                  <a:srgbClr val="7030A0"/>
                </a:solidFill>
              </a:rPr>
              <a:t>higher resolution for images, spectra</a:t>
            </a:r>
            <a:endParaRPr dirty="0"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3101" y="1243314"/>
            <a:ext cx="1711048" cy="186620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456413" y="3109520"/>
            <a:ext cx="2430684" cy="830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Solar and </a:t>
            </a:r>
            <a:r>
              <a:rPr lang="en-US" sz="1600" i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Heliospheric</a:t>
            </a: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Observatory, NASA + ESA, launched 1995</a:t>
            </a:r>
            <a:endParaRPr sz="1200" dirty="0"/>
          </a:p>
        </p:txBody>
      </p:sp>
      <p:sp>
        <p:nvSpPr>
          <p:cNvPr id="310" name="Google Shape;310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99AFE-22A7-F14A-80EA-84D84FB9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694" y="3940476"/>
            <a:ext cx="2336121" cy="175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64F1B-12E2-6742-8EA2-CE5A36FDD1A1}"/>
              </a:ext>
            </a:extLst>
          </p:cNvPr>
          <p:cNvSpPr txBox="1"/>
          <p:nvPr/>
        </p:nvSpPr>
        <p:spPr>
          <a:xfrm>
            <a:off x="6573437" y="5751493"/>
            <a:ext cx="226637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4m diameter Daniel K Inouye Solar Telescope, Nat’l Solar Obs., Hawaii, 1</a:t>
            </a:r>
            <a:r>
              <a:rPr lang="en-US" i="1" baseline="30000" dirty="0">
                <a:solidFill>
                  <a:srgbClr val="0070C0"/>
                </a:solidFill>
              </a:rPr>
              <a:t>st</a:t>
            </a:r>
            <a:r>
              <a:rPr lang="en-US" i="1" dirty="0">
                <a:solidFill>
                  <a:srgbClr val="0070C0"/>
                </a:solidFill>
              </a:rPr>
              <a:t> light 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see inner corona</a:t>
            </a:r>
            <a:endParaRPr dirty="0"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228600" y="1617133"/>
            <a:ext cx="52578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Occulting disks (metal circles to block Sun’s disk to study the corona) on satellites have to cover </a:t>
            </a:r>
            <a:r>
              <a:rPr lang="en-US" i="1">
                <a:solidFill>
                  <a:srgbClr val="7472E8"/>
                </a:solidFill>
              </a:rPr>
              <a:t>more than the Sun’s disk </a:t>
            </a:r>
            <a:r>
              <a:rPr lang="en-US"/>
              <a:t>to reduce scattered light in their optical system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FF0000"/>
                </a:solidFill>
              </a:rPr>
              <a:t>Natural eclipse on ground lets us see inner regions of corona better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617133"/>
            <a:ext cx="3063328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5867400" y="4572000"/>
            <a:ext cx="30633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SOHO satellite    ground</a:t>
            </a:r>
            <a:endParaRPr/>
          </a:p>
        </p:txBody>
      </p:sp>
      <p:cxnSp>
        <p:nvCxnSpPr>
          <p:cNvPr id="319" name="Google Shape;319;p22"/>
          <p:cNvCxnSpPr/>
          <p:nvPr/>
        </p:nvCxnSpPr>
        <p:spPr>
          <a:xfrm rot="10800000" flipH="1">
            <a:off x="6629400" y="3505200"/>
            <a:ext cx="381000" cy="1066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" name="Google Shape;320;p22"/>
          <p:cNvCxnSpPr/>
          <p:nvPr/>
        </p:nvCxnSpPr>
        <p:spPr>
          <a:xfrm rot="10800000">
            <a:off x="7543800" y="3276600"/>
            <a:ext cx="419100" cy="127846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22"/>
          <p:cNvSpPr txBox="1"/>
          <p:nvPr/>
        </p:nvSpPr>
        <p:spPr>
          <a:xfrm>
            <a:off x="5848350" y="5146649"/>
            <a:ext cx="2990850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Williams College Eclipse Expedition, 2006 Mar 29, Jay Pasachoff et al.,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https://soho.nascom.nasa.gov/hotshots/2006_03_29/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4566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From Ground: corona vs solar cycle</a:t>
            </a:r>
            <a:endParaRPr dirty="0"/>
          </a:p>
        </p:txBody>
      </p:sp>
      <p:sp>
        <p:nvSpPr>
          <p:cNvPr id="328" name="Google Shape;328;p23"/>
          <p:cNvSpPr txBox="1">
            <a:spLocks noGrp="1"/>
          </p:cNvSpPr>
          <p:nvPr>
            <p:ph type="body" idx="1"/>
          </p:nvPr>
        </p:nvSpPr>
        <p:spPr>
          <a:xfrm>
            <a:off x="25400" y="1363132"/>
            <a:ext cx="3479800" cy="5494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maximum” (maximum sunspots) has streamers in all directions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minimum” (minimum sunspots) has streamers mostly from Sun’s equator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7472E8"/>
                </a:solidFill>
              </a:rPr>
              <a:t>Also possible to see changes in older historical drawings, photos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363133"/>
            <a:ext cx="5465823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4114800" y="3048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1990, solar max</a:t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6477000" y="5423932"/>
            <a:ext cx="1877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1998, increasing</a:t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6730832" y="3014133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1994, decreasing</a:t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3870724" y="5423932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1995, solar min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title"/>
          </p:nvPr>
        </p:nvSpPr>
        <p:spPr>
          <a:xfrm>
            <a:off x="304800" y="128588"/>
            <a:ext cx="83804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corona motions</a:t>
            </a:r>
            <a:endParaRPr dirty="0"/>
          </a:p>
        </p:txBody>
      </p:sp>
      <p:pic>
        <p:nvPicPr>
          <p:cNvPr id="340" name="Google Shape;34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0933" y="1447800"/>
            <a:ext cx="3843867" cy="36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1386996"/>
            <a:ext cx="3960813" cy="37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457200" y="52578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Oregon, 1:18pm EDT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724400" y="525780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South Carolina, 2:37pm EDT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457200" y="6019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Megamovie 1.1 </a:t>
            </a:r>
            <a:endParaRPr dirty="0"/>
          </a:p>
        </p:txBody>
      </p:sp>
      <p:cxnSp>
        <p:nvCxnSpPr>
          <p:cNvPr id="345" name="Google Shape;345;p24"/>
          <p:cNvCxnSpPr/>
          <p:nvPr/>
        </p:nvCxnSpPr>
        <p:spPr>
          <a:xfrm rot="10800000">
            <a:off x="18288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4"/>
          <p:cNvCxnSpPr/>
          <p:nvPr/>
        </p:nvCxnSpPr>
        <p:spPr>
          <a:xfrm rot="10800000">
            <a:off x="63246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24"/>
          <p:cNvSpPr txBox="1"/>
          <p:nvPr/>
        </p:nvSpPr>
        <p:spPr>
          <a:xfrm>
            <a:off x="3683000" y="5932395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Coronal material can move 36000 km/h = 22,000 mph 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2.5% of Sun’s disk in an hour</a:t>
            </a:r>
            <a:endParaRPr sz="1800" b="1" i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347132" y="0"/>
            <a:ext cx="8228013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Concept: Ionization</a:t>
            </a:r>
            <a:endParaRPr dirty="0"/>
          </a:p>
        </p:txBody>
      </p:sp>
      <p:pic>
        <p:nvPicPr>
          <p:cNvPr id="354" name="Google Shape;35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83672"/>
            <a:ext cx="7239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347132" y="1203589"/>
            <a:ext cx="2700867" cy="1323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Ionization: 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an atom losing one or more electrons</a:t>
            </a:r>
            <a:endParaRPr dirty="0"/>
          </a:p>
        </p:txBody>
      </p:sp>
      <p:sp>
        <p:nvSpPr>
          <p:cNvPr id="356" name="Google Shape;356;p25"/>
          <p:cNvSpPr txBox="1"/>
          <p:nvPr/>
        </p:nvSpPr>
        <p:spPr>
          <a:xfrm>
            <a:off x="347132" y="2527028"/>
            <a:ext cx="1938868" cy="39703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HOW?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Can happen with when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energetic enough photon (light particle) hits an atom OR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when a fast enough moving particle (electron) hits it</a:t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2796116" y="5462401"/>
            <a:ext cx="54737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 atoms missing lots of atoms (“highly ionized”) – associated with HIGH TEMPERATURES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5640825" y="1175138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0" y="56464"/>
            <a:ext cx="9144000" cy="1172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Airplane: infrared observations</a:t>
            </a:r>
            <a:endParaRPr dirty="0"/>
          </a:p>
        </p:txBody>
      </p:sp>
      <p:pic>
        <p:nvPicPr>
          <p:cNvPr id="364" name="Google Shape;364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5450"/>
            <a:ext cx="2940029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70050"/>
            <a:ext cx="2374900" cy="230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7" y="4300575"/>
            <a:ext cx="9144000" cy="25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838199" y="1670050"/>
            <a:ext cx="27114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Gulfstream V, Nat’l Ctr for Atmospheric Research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3757568" y="1313064"/>
            <a:ext cx="2133599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AIR-Spec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(Airborne Infrared Spectrometer),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Samra et al. (2022), Astrophys J, 933, 82, for July 2, 2019 eclipse over South Pacific</a:t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609599" y="4953000"/>
            <a:ext cx="990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2895601" y="4903130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silicon, 9x ionized</a:t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4914901" y="4816467"/>
            <a:ext cx="16002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283450" y="4804300"/>
            <a:ext cx="14017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iron, 8x ionized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805381" y="3489111"/>
            <a:ext cx="2667001" cy="64633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Observes at 12km = 7.5 miles altitude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3681891" y="3735375"/>
            <a:ext cx="22092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Note high coronal temperatures!</a:t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5769000" y="124946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A10CC-5C8F-6640-A1D8-94FBC571ABA1}"/>
              </a:ext>
            </a:extLst>
          </p:cNvPr>
          <p:cNvSpPr txBox="1"/>
          <p:nvPr/>
        </p:nvSpPr>
        <p:spPr>
          <a:xfrm>
            <a:off x="2557220" y="2749659"/>
            <a:ext cx="99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12” VIDEO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862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magnetic fields</a:t>
            </a:r>
            <a:endParaRPr dirty="0"/>
          </a:p>
        </p:txBody>
      </p:sp>
      <p:sp>
        <p:nvSpPr>
          <p:cNvPr id="381" name="Google Shape;381;p27"/>
          <p:cNvSpPr txBox="1">
            <a:spLocks noGrp="1"/>
          </p:cNvSpPr>
          <p:nvPr>
            <p:ph type="body" idx="1"/>
          </p:nvPr>
        </p:nvSpPr>
        <p:spPr>
          <a:xfrm>
            <a:off x="445719" y="1143000"/>
            <a:ext cx="458348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Change of corona with sunspot cycle -- </a:t>
            </a:r>
            <a:r>
              <a:rPr lang="en-US" sz="2800" i="1" dirty="0"/>
              <a:t>influenced by magnetic fields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Eclipse observations of </a:t>
            </a:r>
            <a:r>
              <a:rPr lang="en-US" sz="2800" b="1" dirty="0">
                <a:solidFill>
                  <a:srgbClr val="7030A0"/>
                </a:solidFill>
              </a:rPr>
              <a:t>fine structures in corona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reveal shape of coronal magnetic field in higher detail and over larger area than ever  (</a:t>
            </a:r>
            <a:r>
              <a:rPr lang="en-US" sz="2400" i="1" dirty="0" err="1">
                <a:solidFill>
                  <a:srgbClr val="0070C0"/>
                </a:solidFill>
              </a:rPr>
              <a:t>Boe</a:t>
            </a:r>
            <a:r>
              <a:rPr lang="en-US" sz="2400" i="1" dirty="0">
                <a:solidFill>
                  <a:srgbClr val="0070C0"/>
                </a:solidFill>
              </a:rPr>
              <a:t> et al. 2020, </a:t>
            </a:r>
            <a:r>
              <a:rPr lang="en-US" sz="2400" i="1" dirty="0" err="1">
                <a:solidFill>
                  <a:srgbClr val="0070C0"/>
                </a:solidFill>
              </a:rPr>
              <a:t>Astrophys</a:t>
            </a:r>
            <a:r>
              <a:rPr lang="en-US" sz="2400" i="1" dirty="0">
                <a:solidFill>
                  <a:srgbClr val="0070C0"/>
                </a:solidFill>
              </a:rPr>
              <a:t> J, 895, 123)  </a:t>
            </a:r>
            <a:endParaRPr dirty="0"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340" y="1159932"/>
            <a:ext cx="3283993" cy="546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5181600" y="1168397"/>
            <a:ext cx="16002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 eclipse images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Technique: corona image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magnetic field</a:t>
            </a:r>
            <a:endParaRPr dirty="0"/>
          </a:p>
        </p:txBody>
      </p:sp>
      <p:pic>
        <p:nvPicPr>
          <p:cNvPr id="390" name="Google Shape;390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794933"/>
            <a:ext cx="5793407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228600" y="1752600"/>
            <a:ext cx="2895600" cy="48013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tracing technique from Boe et al. (2020), originally used to trace Milky Way Galaxy’s magnetic field.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A) Large features filtered out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B) Image then blurred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C) Converted to black and white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D) Algorithm run to measure angle for each pixel, color-coded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3581400" y="1905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28837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228599" y="65088"/>
            <a:ext cx="86852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Magnetic Field changes, 2001-19</a:t>
            </a:r>
            <a:endParaRPr dirty="0"/>
          </a:p>
        </p:txBody>
      </p:sp>
      <p:pic>
        <p:nvPicPr>
          <p:cNvPr id="399" name="Google Shape;39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54667"/>
            <a:ext cx="3124200" cy="520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1676400"/>
            <a:ext cx="3029957" cy="50552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572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41910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Magnetic fields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056611" y="3048000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Boe et al. (2020)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c. 500-100 BC: Earth’s Size; Longitude</a:t>
            </a: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0" y="1219200"/>
            <a:ext cx="8044405" cy="5517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In ancient world, start/end of a lunar eclipse was seen at same time by entire night side of Earth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Latitude easy to calculate by Sun’s elevation; </a:t>
            </a:r>
            <a:r>
              <a:rPr lang="en-US" sz="2400" b="1" i="1" dirty="0">
                <a:solidFill>
                  <a:srgbClr val="0070C0"/>
                </a:solidFill>
              </a:rPr>
              <a:t>Longitude HARD</a:t>
            </a:r>
            <a:endParaRPr b="1" dirty="0">
              <a:solidFill>
                <a:srgbClr val="0070C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Lunar eclipses: provided way to </a:t>
            </a:r>
            <a:r>
              <a:rPr lang="en-US" sz="2400" b="1" dirty="0"/>
              <a:t>observe Moon’s position</a:t>
            </a:r>
            <a:r>
              <a:rPr lang="en-US" sz="2400" dirty="0"/>
              <a:t> at same time by </a:t>
            </a:r>
            <a:r>
              <a:rPr lang="en-US" sz="2400" i="1" dirty="0"/>
              <a:t>observers in 2 different places</a:t>
            </a:r>
            <a:endParaRPr i="1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Earth’s round shadow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i="1" dirty="0">
                <a:solidFill>
                  <a:srgbClr val="0070C0"/>
                </a:solidFill>
              </a:rPr>
              <a:t> Earth is round, 4x bigger than Moon, Moon is 30 Earth diameters away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/>
              <a:t>Local time difference</a:t>
            </a:r>
            <a:r>
              <a:rPr lang="en-US" sz="2400" dirty="0"/>
              <a:t> between observers gave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1) SIZE of Earth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2) Difference in LONGITUDE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Used by ancient Greeks (Eratosthenes, Hipparchus, Aristarchus)</a:t>
            </a:r>
            <a:endParaRPr sz="1800" i="1" dirty="0">
              <a:solidFill>
                <a:srgbClr val="7030A0"/>
              </a:solidFill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Google Shape;386;p20">
            <a:extLst>
              <a:ext uri="{FF2B5EF4-FFF2-40B4-BE49-F238E27FC236}">
                <a16:creationId xmlns:a16="http://schemas.microsoft.com/office/drawing/2014/main" id="{00406C2F-2E5C-744D-BD31-747720CFAA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475" y="2164466"/>
            <a:ext cx="1766360" cy="11668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1DD2F-FE0E-3F44-8932-BE2896B7FFA3}"/>
              </a:ext>
            </a:extLst>
          </p:cNvPr>
          <p:cNvSpPr txBox="1"/>
          <p:nvPr/>
        </p:nvSpPr>
        <p:spPr>
          <a:xfrm>
            <a:off x="7812911" y="3373905"/>
            <a:ext cx="872302" cy="523220"/>
          </a:xfrm>
          <a:prstGeom prst="rect">
            <a:avLst/>
          </a:prstGeom>
          <a:solidFill>
            <a:srgbClr val="F0BEEF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 to scale!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1D08-FD0F-E742-993B-1182466E7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11" y="4462944"/>
            <a:ext cx="1210202" cy="894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14A67-4162-814D-956D-F45C3CC764F8}"/>
              </a:ext>
            </a:extLst>
          </p:cNvPr>
          <p:cNvSpPr txBox="1"/>
          <p:nvPr/>
        </p:nvSpPr>
        <p:spPr>
          <a:xfrm>
            <a:off x="7715174" y="5365206"/>
            <a:ext cx="1307939" cy="830997"/>
          </a:xfrm>
          <a:prstGeom prst="rect">
            <a:avLst/>
          </a:prstGeom>
          <a:solidFill>
            <a:srgbClr val="F0BEEF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Lunar eclipse, June 4, 2012, Sydney (</a:t>
            </a:r>
            <a:r>
              <a:rPr lang="en-US" sz="12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Wash. Post</a:t>
            </a:r>
            <a:r>
              <a:rPr lang="en-US" sz="12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76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610600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From Ground: high resolution images</a:t>
            </a:r>
            <a:endParaRPr dirty="0"/>
          </a:p>
        </p:txBody>
      </p:sp>
      <p:sp>
        <p:nvSpPr>
          <p:cNvPr id="410" name="Google Shape;410;p30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581399" cy="50291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July 11, 1991 eclipse </a:t>
            </a:r>
            <a:r>
              <a:rPr lang="en-US" sz="2400" i="1">
                <a:solidFill>
                  <a:srgbClr val="C00000"/>
                </a:solidFill>
              </a:rPr>
              <a:t>passed right over Mauna Kea, Hawaii </a:t>
            </a:r>
            <a:r>
              <a:rPr lang="en-US" sz="2400"/>
              <a:t>– home to many of the world’s biggest telescopes!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 resolution, fast exposure images taken with 3.6m (11.9’) diameter </a:t>
            </a:r>
            <a:r>
              <a:rPr lang="en-US" sz="2400">
                <a:solidFill>
                  <a:srgbClr val="0070C0"/>
                </a:solidFill>
              </a:rPr>
              <a:t>Canada-France-Hawaii Telescope (CFHT)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952503"/>
            <a:ext cx="3911600" cy="267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5456" y="1336064"/>
            <a:ext cx="4436744" cy="24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4800600" y="30480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Mauna Kea, Hawaii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520161" y="4155701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>
            <a:off x="7848600" y="1905000"/>
            <a:ext cx="0" cy="304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1E4A1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0"/>
          <p:cNvSpPr txBox="1"/>
          <p:nvPr/>
        </p:nvSpPr>
        <p:spPr>
          <a:xfrm>
            <a:off x="7467600" y="145363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1991 CFHT Observations</a:t>
            </a:r>
            <a:endParaRPr dirty="0"/>
          </a:p>
        </p:txBody>
      </p:sp>
      <p:sp>
        <p:nvSpPr>
          <p:cNvPr id="423" name="Google Shape;423;p3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352799" cy="487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Koutchmy</a:t>
            </a:r>
            <a:r>
              <a:rPr lang="en-US" dirty="0"/>
              <a:t> et al. (1994, Astron. &amp; </a:t>
            </a:r>
            <a:r>
              <a:rPr lang="en-US" dirty="0" err="1"/>
              <a:t>Astrophys</a:t>
            </a:r>
            <a:r>
              <a:rPr lang="en-US" dirty="0"/>
              <a:t>., 281, 249) </a:t>
            </a:r>
            <a:r>
              <a:rPr lang="en-US" i="1" dirty="0">
                <a:solidFill>
                  <a:srgbClr val="0070C0"/>
                </a:solidFill>
              </a:rPr>
              <a:t>found smallest coronal feature ever recorded </a:t>
            </a:r>
            <a:r>
              <a:rPr lang="en-US" dirty="0"/>
              <a:t>(0.4 arcsec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290 km = 180 miles)</a:t>
            </a:r>
            <a:endParaRPr dirty="0"/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628" y="3666883"/>
            <a:ext cx="2971809" cy="3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896" y="1828800"/>
            <a:ext cx="2482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304" y="1828800"/>
            <a:ext cx="1689100" cy="1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1"/>
          <p:cNvSpPr txBox="1"/>
          <p:nvPr/>
        </p:nvSpPr>
        <p:spPr>
          <a:xfrm>
            <a:off x="4024304" y="2077845"/>
            <a:ext cx="14462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raw image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6331214" y="1510784"/>
            <a:ext cx="2208213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Processed images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7075231" y="4874684"/>
            <a:ext cx="1464196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Filtered, combined image – see coronal thread</a:t>
            </a:r>
            <a:endParaRPr/>
          </a:p>
        </p:txBody>
      </p:sp>
      <p:cxnSp>
        <p:nvCxnSpPr>
          <p:cNvPr id="430" name="Google Shape;430;p31"/>
          <p:cNvCxnSpPr/>
          <p:nvPr/>
        </p:nvCxnSpPr>
        <p:spPr>
          <a:xfrm flipH="1">
            <a:off x="6193896" y="6019800"/>
            <a:ext cx="879748" cy="152401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1" name="Google Shape;431;p31"/>
          <p:cNvSpPr txBox="1"/>
          <p:nvPr/>
        </p:nvSpPr>
        <p:spPr>
          <a:xfrm>
            <a:off x="7026284" y="3701587"/>
            <a:ext cx="1917956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taken every 30 seconds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 rot="10800000">
            <a:off x="7616807" y="3001763"/>
            <a:ext cx="62993" cy="69982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4524921" y="2781806"/>
            <a:ext cx="1660507" cy="6009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1"/>
          <p:cNvCxnSpPr/>
          <p:nvPr/>
        </p:nvCxnSpPr>
        <p:spPr>
          <a:xfrm>
            <a:off x="4533388" y="3144408"/>
            <a:ext cx="1660507" cy="37090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31"/>
          <p:cNvCxnSpPr/>
          <p:nvPr/>
        </p:nvCxnSpPr>
        <p:spPr>
          <a:xfrm rot="10800000">
            <a:off x="6480159" y="5470259"/>
            <a:ext cx="546125" cy="143089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Structure in Prominences</a:t>
            </a:r>
            <a:endParaRPr dirty="0"/>
          </a:p>
        </p:txBody>
      </p:sp>
      <p:pic>
        <p:nvPicPr>
          <p:cNvPr id="442" name="Google Shape;442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17" y="2514600"/>
            <a:ext cx="9120083" cy="389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1371600" y="1752600"/>
            <a:ext cx="3276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Koutchmy et al. (1994)</a:t>
            </a:r>
            <a:endParaRPr/>
          </a:p>
        </p:txBody>
      </p:sp>
      <p:cxnSp>
        <p:nvCxnSpPr>
          <p:cNvPr id="444" name="Google Shape;444;p32"/>
          <p:cNvCxnSpPr/>
          <p:nvPr/>
        </p:nvCxnSpPr>
        <p:spPr>
          <a:xfrm>
            <a:off x="457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4800" y="3162925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cxnSp>
        <p:nvCxnSpPr>
          <p:cNvPr id="446" name="Google Shape;446;p32"/>
          <p:cNvCxnSpPr/>
          <p:nvPr/>
        </p:nvCxnSpPr>
        <p:spPr>
          <a:xfrm>
            <a:off x="5410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2"/>
          <p:cNvSpPr/>
          <p:nvPr/>
        </p:nvSpPr>
        <p:spPr>
          <a:xfrm>
            <a:off x="5295900" y="3162925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Eclipses have provided major scientific discoveries in the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the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Verification of general relativity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Changes in Earth’s rotation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On-going analysis of historical records!</a:t>
            </a:r>
            <a:endParaRPr dirty="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 b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Science today still reveals much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Studies of inner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Changes over time and with solar cycle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Motions in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Infrared observations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Magnetic fields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Fine structure in corona, prominences</a:t>
            </a:r>
            <a:endParaRPr dirty="0"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 dirty="0"/>
          </a:p>
        </p:txBody>
      </p:sp>
      <p:sp>
        <p:nvSpPr>
          <p:cNvPr id="455" name="Google Shape;455;p33"/>
          <p:cNvSpPr txBox="1"/>
          <p:nvPr/>
        </p:nvSpPr>
        <p:spPr>
          <a:xfrm>
            <a:off x="457200" y="33867"/>
            <a:ext cx="25488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18700" y="157710"/>
            <a:ext cx="9106500" cy="94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Halo During Solar Eclipse</a:t>
            </a:r>
            <a:endParaRPr dirty="0"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1" y="1097800"/>
            <a:ext cx="3048000" cy="553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 past, glow around Sun during eclipse was thought to be </a:t>
            </a:r>
            <a:r>
              <a:rPr lang="en-US" i="1"/>
              <a:t>sunlight reflecting off Moon’s atmosphere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 u="sng">
                <a:solidFill>
                  <a:srgbClr val="0070C0"/>
                </a:solidFill>
              </a:rPr>
              <a:t>BUT Moon has NO atmosphere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3357882" y="6125728"/>
            <a:ext cx="5486400" cy="646331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French watercolor, late 17</a:t>
            </a:r>
            <a:r>
              <a:rPr lang="en-US" sz="1800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cent., eclipse of Apr. 30, 1688, French Jesuits in Siam, artist unknown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882" y="1066800"/>
            <a:ext cx="5752868" cy="5058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2895600" y="2362200"/>
            <a:ext cx="1143000" cy="3810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897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699" y="3227353"/>
            <a:ext cx="3165301" cy="285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457988" y="2602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I-May 22, 1724 Eclipse: Sun’s Corona</a:t>
            </a:r>
            <a:endParaRPr dirty="0"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62400" cy="518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Giacomo Maraldi (Italy/France) </a:t>
            </a:r>
            <a:r>
              <a:rPr lang="en-US" sz="2800">
                <a:solidFill>
                  <a:srgbClr val="00B0F0"/>
                </a:solidFill>
              </a:rPr>
              <a:t>concluded the glow around the Moon was from the </a:t>
            </a:r>
            <a:r>
              <a:rPr lang="en-US" sz="2800" i="1">
                <a:solidFill>
                  <a:srgbClr val="00B0F0"/>
                </a:solidFill>
              </a:rPr>
              <a:t>Sun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Term “Corona” from José Joaquin de Ferrer (Spain), after June 16, 1806 eclipse in Kinderhook NY</a:t>
            </a:r>
            <a:endParaRPr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902" y="3682145"/>
            <a:ext cx="1374797" cy="19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206" y="1693799"/>
            <a:ext cx="1524000" cy="17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6324600" y="1693799"/>
            <a:ext cx="16002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Giacomo Maraldi (1665-1729)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4520092" y="5657671"/>
            <a:ext cx="1458607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José Joaquin de Ferrer  (1763-1818)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622" y="23398"/>
            <a:ext cx="8762515" cy="614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41866" y="6319962"/>
            <a:ext cx="825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Source: https://mynasadata.larc.nasa.gov/mini-lessonactivity/what-suns-corona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6815769" y="75832"/>
            <a:ext cx="1828800" cy="1175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Sun’s Corona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716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0" y="282713"/>
            <a:ext cx="91440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II-Aug 18, 1868: Discovery of </a:t>
            </a:r>
            <a:r>
              <a:rPr lang="en-US" sz="4000" b="1" dirty="0">
                <a:solidFill>
                  <a:srgbClr val="0070C0"/>
                </a:solidFill>
              </a:rPr>
              <a:t>Helium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7010400" cy="586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Eclipse through Middle East, India, Siam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Pierre Janssen (France) to Madras, Brit. India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1859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7030A0"/>
                </a:solidFill>
              </a:rPr>
              <a:t>Gustav </a:t>
            </a:r>
            <a:r>
              <a:rPr lang="en-US" sz="2400" dirty="0" err="1">
                <a:solidFill>
                  <a:srgbClr val="7030A0"/>
                </a:solidFill>
              </a:rPr>
              <a:t>Kirchoff</a:t>
            </a:r>
            <a:r>
              <a:rPr lang="en-US" sz="2400" dirty="0">
                <a:solidFill>
                  <a:srgbClr val="7030A0"/>
                </a:solidFill>
              </a:rPr>
              <a:t> proposed lines in solar spectrum made by elements in Sun</a:t>
            </a:r>
            <a:endParaRPr dirty="0">
              <a:solidFill>
                <a:srgbClr val="7030A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1868</a:t>
            </a:r>
            <a:r>
              <a:rPr lang="en-US" sz="2400" dirty="0"/>
              <a:t>: Janssen used spectroscopy to see unidentified bright yellow line in prominences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1868</a:t>
            </a:r>
            <a:r>
              <a:rPr lang="en-US" sz="2400" dirty="0"/>
              <a:t>: Also seen by Norman Lockyer (UK) through London fog, named </a:t>
            </a:r>
            <a:r>
              <a:rPr lang="en-US" sz="2400" i="1" dirty="0"/>
              <a:t>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1882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Detected in lava on Earth by Luigi Palmieri (Italy)</a:t>
            </a:r>
            <a:endParaRPr dirty="0">
              <a:solidFill>
                <a:srgbClr val="C0000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1895</a:t>
            </a:r>
            <a:r>
              <a:rPr lang="en-US" sz="2400" dirty="0"/>
              <a:t>: Isolated in lab by Sir William Ramsay (UK), Theodor Cleve &amp; Abraham </a:t>
            </a:r>
            <a:r>
              <a:rPr lang="en-US" sz="2400" dirty="0" err="1"/>
              <a:t>Langlet</a:t>
            </a:r>
            <a:r>
              <a:rPr lang="en-US" sz="2400" dirty="0"/>
              <a:t> (Sweden)</a:t>
            </a:r>
            <a:endParaRPr dirty="0"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 dirty="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264" y="999067"/>
            <a:ext cx="1161335" cy="16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7467600" y="2768083"/>
            <a:ext cx="14605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Pierre (Jules) Janssen, 1824-1907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265" y="4175018"/>
            <a:ext cx="122483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359650" y="5887996"/>
            <a:ext cx="16764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J. Norman Lockyer, 1836-1920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01930"/>
            <a:ext cx="7584411" cy="67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3497581"/>
            <a:ext cx="2209800" cy="17693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Spectrum, Corona from 1868</a:t>
            </a: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0" y="381000"/>
            <a:ext cx="1600200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helium: wavelength 587.49 nanometers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Previously known: sodium “D” lines:  589 and 590 nanometers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41316" y="5486400"/>
            <a:ext cx="1295400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discovery of helium</a:t>
            </a:r>
            <a:endParaRPr dirty="0"/>
          </a:p>
        </p:txBody>
      </p:sp>
      <p:sp>
        <p:nvSpPr>
          <p:cNvPr id="167" name="Google Shape;167;p8"/>
          <p:cNvSpPr txBox="1"/>
          <p:nvPr/>
        </p:nvSpPr>
        <p:spPr>
          <a:xfrm>
            <a:off x="0" y="0"/>
            <a:ext cx="1957200" cy="4926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0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800"/>
            <a:ext cx="8720667" cy="653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6705600" y="304800"/>
            <a:ext cx="2438400" cy="333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00000"/>
                </a:solidFill>
              </a:rPr>
              <a:t>1911-15 New Theory: General Relativity (GR)</a:t>
            </a:r>
            <a:endParaRPr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304800" y="4572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685800" y="5967528"/>
            <a:ext cx="716280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1911:  Einstein first published a prediction of the deflection of starlight by gravity – </a:t>
            </a:r>
            <a:r>
              <a:rPr lang="en-US" sz="1800" b="1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but his theory was yet incomplete.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7124700" y="4069435"/>
            <a:ext cx="14478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5.7’ GR  </a:t>
            </a:r>
            <a:r>
              <a:rPr lang="en-US" sz="1800" b="1" u="sng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 FYI – Wiki Channel</a:t>
            </a:r>
            <a:endParaRPr dirty="0"/>
          </a:p>
        </p:txBody>
      </p:sp>
      <p:sp>
        <p:nvSpPr>
          <p:cNvPr id="177" name="Google Shape;177;p9"/>
          <p:cNvSpPr txBox="1"/>
          <p:nvPr/>
        </p:nvSpPr>
        <p:spPr>
          <a:xfrm>
            <a:off x="0" y="47775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2068</Words>
  <Application>Microsoft Macintosh PowerPoint</Application>
  <PresentationFormat>On-screen Show (4:3)</PresentationFormat>
  <Paragraphs>245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Wingdings</vt:lpstr>
      <vt:lpstr>Tahoma</vt:lpstr>
      <vt:lpstr>Office Theme</vt:lpstr>
      <vt:lpstr>Lec 6: Science from Eclipses</vt:lpstr>
      <vt:lpstr>6.1 Science from Past Eclipses</vt:lpstr>
      <vt:lpstr>c. 500-100 BC: Earth’s Size; Longitude</vt:lpstr>
      <vt:lpstr>Halo During Solar Eclipse</vt:lpstr>
      <vt:lpstr>I-May 22, 1724 Eclipse: Sun’s Corona</vt:lpstr>
      <vt:lpstr>Sun’s Corona</vt:lpstr>
      <vt:lpstr>II-Aug 18, 1868: Discovery of Helium</vt:lpstr>
      <vt:lpstr>Spectrum, Corona from 1868</vt:lpstr>
      <vt:lpstr>1911-15 New Theory: General Relativity (GR)</vt:lpstr>
      <vt:lpstr>III-An Eclipse: Chance to Test General Relativity</vt:lpstr>
      <vt:lpstr>1st try: Oct 10, 1912 - Brazil</vt:lpstr>
      <vt:lpstr>2nd try: Aug 21, 1914 - Crimea</vt:lpstr>
      <vt:lpstr>Einstein 1915: corrected calculation to 1.75 arcsec deflection at limb of Sun – so earlier rain/clouds would have proven him wrong!</vt:lpstr>
      <vt:lpstr>3rd Try: June 8, 1918</vt:lpstr>
      <vt:lpstr>4th Try: May 29, 1919</vt:lpstr>
      <vt:lpstr>Scan, Landessternwarte, Heidelberg</vt:lpstr>
      <vt:lpstr>Relativity Confirmed:  global news!</vt:lpstr>
      <vt:lpstr>IV – Historical Eclipses:  Earth’s Rotation, Moon’s Orbit History, Changes to Corona</vt:lpstr>
      <vt:lpstr>Change in Earth’s Rotation, 200-800 AD</vt:lpstr>
      <vt:lpstr>Summary: Historical Eclipse Science</vt:lpstr>
      <vt:lpstr>6.2 Modern Eclipse Science</vt:lpstr>
      <vt:lpstr>From Ground: see inner corona</vt:lpstr>
      <vt:lpstr>From Ground: corona vs solar cycle</vt:lpstr>
      <vt:lpstr>From Ground: corona motions</vt:lpstr>
      <vt:lpstr>Key Concept: Ionization</vt:lpstr>
      <vt:lpstr>From Airplane: infrared observations</vt:lpstr>
      <vt:lpstr>From Ground: magnetic fields</vt:lpstr>
      <vt:lpstr>Technique: corona image  magnetic field</vt:lpstr>
      <vt:lpstr>Magnetic Field changes, 2001-19</vt:lpstr>
      <vt:lpstr>From Ground: high resolution images</vt:lpstr>
      <vt:lpstr>1991 CFHT Observations</vt:lpstr>
      <vt:lpstr>Fine Structure in Prominences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6: Science from Eclipses</dc:title>
  <dc:creator>Microsoft Office User</dc:creator>
  <cp:lastModifiedBy>Microsoft Office User</cp:lastModifiedBy>
  <cp:revision>64</cp:revision>
  <dcterms:created xsi:type="dcterms:W3CDTF">2020-01-14T17:50:28Z</dcterms:created>
  <dcterms:modified xsi:type="dcterms:W3CDTF">2024-02-08T20:51:57Z</dcterms:modified>
</cp:coreProperties>
</file>